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5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7-09-26 Mon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7-09-26 Mon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7-09-26 Mon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7-09-26 Mon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7-09-26 Mon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7-09-26 Mon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7-09-26 Mon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7-09-26 Mon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7-09-26 Mon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7-09-26 Mon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7-09-26 Mon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7-09-26 Mon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081354" y="305349"/>
            <a:ext cx="4282420" cy="8229600"/>
          </a:xfrm>
          <a:custGeom>
            <a:avLst/>
            <a:gdLst/>
            <a:ahLst/>
            <a:cxnLst/>
            <a:rect l="l" t="t" r="r" b="b"/>
            <a:pathLst>
              <a:path w="4282420" h="8229600">
                <a:moveTo>
                  <a:pt x="0" y="0"/>
                </a:moveTo>
                <a:lnTo>
                  <a:pt x="4282420" y="0"/>
                </a:lnTo>
                <a:lnTo>
                  <a:pt x="42824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 flipH="1">
            <a:off x="0" y="305349"/>
            <a:ext cx="4282420" cy="8229600"/>
          </a:xfrm>
          <a:custGeom>
            <a:avLst/>
            <a:gdLst/>
            <a:ahLst/>
            <a:cxnLst/>
            <a:rect l="l" t="t" r="r" b="b"/>
            <a:pathLst>
              <a:path w="4282420" h="8229600">
                <a:moveTo>
                  <a:pt x="4282420" y="0"/>
                </a:moveTo>
                <a:lnTo>
                  <a:pt x="0" y="0"/>
                </a:lnTo>
                <a:lnTo>
                  <a:pt x="0" y="8229600"/>
                </a:lnTo>
                <a:lnTo>
                  <a:pt x="4282420" y="8229600"/>
                </a:lnTo>
                <a:lnTo>
                  <a:pt x="428242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 dirty="0"/>
          </a:p>
        </p:txBody>
      </p:sp>
      <p:grpSp>
        <p:nvGrpSpPr>
          <p:cNvPr id="4" name="Group 4"/>
          <p:cNvGrpSpPr/>
          <p:nvPr/>
        </p:nvGrpSpPr>
        <p:grpSpPr>
          <a:xfrm>
            <a:off x="0" y="8392162"/>
            <a:ext cx="18288000" cy="1918369"/>
            <a:chOff x="0" y="0"/>
            <a:chExt cx="4816593" cy="5052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505249"/>
            </a:xfrm>
            <a:custGeom>
              <a:avLst/>
              <a:gdLst/>
              <a:ahLst/>
              <a:cxnLst/>
              <a:rect l="l" t="t" r="r" b="b"/>
              <a:pathLst>
                <a:path w="4816592" h="505249">
                  <a:moveTo>
                    <a:pt x="0" y="0"/>
                  </a:moveTo>
                  <a:lnTo>
                    <a:pt x="4816592" y="0"/>
                  </a:lnTo>
                  <a:lnTo>
                    <a:pt x="4816592" y="505249"/>
                  </a:lnTo>
                  <a:lnTo>
                    <a:pt x="0" y="505249"/>
                  </a:lnTo>
                  <a:close/>
                </a:path>
              </a:pathLst>
            </a:custGeom>
            <a:solidFill>
              <a:srgbClr val="194A8D"/>
            </a:solidFill>
          </p:spPr>
          <p:txBody>
            <a:bodyPr/>
            <a:lstStyle/>
            <a:p>
              <a:endParaRPr lang="en-ID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4816593" cy="5338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57253" y="4124903"/>
            <a:ext cx="10756200" cy="953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36"/>
              </a:lnSpc>
            </a:pPr>
            <a:r>
              <a:rPr lang="en-US" sz="6600">
                <a:solidFill>
                  <a:srgbClr val="194A8D"/>
                </a:solidFill>
                <a:latin typeface="Codec Pro ExtraBold"/>
                <a:ea typeface="Codec Pro ExtraBold"/>
                <a:cs typeface="Codec Pro ExtraBold"/>
                <a:sym typeface="Codec Pro ExtraBold"/>
              </a:rPr>
              <a:t>PAPER TITLE</a:t>
            </a:r>
          </a:p>
        </p:txBody>
      </p:sp>
      <p:sp>
        <p:nvSpPr>
          <p:cNvPr id="8" name="AutoShape 8"/>
          <p:cNvSpPr/>
          <p:nvPr/>
        </p:nvSpPr>
        <p:spPr>
          <a:xfrm>
            <a:off x="1257253" y="5059496"/>
            <a:ext cx="1282410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grpSp>
        <p:nvGrpSpPr>
          <p:cNvPr id="9" name="Group 9"/>
          <p:cNvGrpSpPr/>
          <p:nvPr/>
        </p:nvGrpSpPr>
        <p:grpSpPr>
          <a:xfrm>
            <a:off x="4911569" y="304468"/>
            <a:ext cx="12824100" cy="1462925"/>
            <a:chOff x="0" y="0"/>
            <a:chExt cx="2578667" cy="2985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78667" cy="298528"/>
            </a:xfrm>
            <a:custGeom>
              <a:avLst/>
              <a:gdLst/>
              <a:ahLst/>
              <a:cxnLst/>
              <a:rect l="l" t="t" r="r" b="b"/>
              <a:pathLst>
                <a:path w="2578667" h="298528">
                  <a:moveTo>
                    <a:pt x="20559" y="0"/>
                  </a:moveTo>
                  <a:lnTo>
                    <a:pt x="2558108" y="0"/>
                  </a:lnTo>
                  <a:cubicBezTo>
                    <a:pt x="2563561" y="0"/>
                    <a:pt x="2568790" y="2166"/>
                    <a:pt x="2572646" y="6022"/>
                  </a:cubicBezTo>
                  <a:cubicBezTo>
                    <a:pt x="2576501" y="9877"/>
                    <a:pt x="2578667" y="15106"/>
                    <a:pt x="2578667" y="20559"/>
                  </a:cubicBezTo>
                  <a:lnTo>
                    <a:pt x="2578667" y="277969"/>
                  </a:lnTo>
                  <a:cubicBezTo>
                    <a:pt x="2578667" y="289324"/>
                    <a:pt x="2569463" y="298528"/>
                    <a:pt x="2558108" y="298528"/>
                  </a:cubicBezTo>
                  <a:lnTo>
                    <a:pt x="20559" y="298528"/>
                  </a:lnTo>
                  <a:cubicBezTo>
                    <a:pt x="9205" y="298528"/>
                    <a:pt x="0" y="289324"/>
                    <a:pt x="0" y="277969"/>
                  </a:cubicBezTo>
                  <a:lnTo>
                    <a:pt x="0" y="20559"/>
                  </a:lnTo>
                  <a:cubicBezTo>
                    <a:pt x="0" y="9205"/>
                    <a:pt x="9205" y="0"/>
                    <a:pt x="2055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194A8D"/>
              </a:soli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578667" cy="317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4970789" y="614327"/>
            <a:ext cx="2222319" cy="871913"/>
          </a:xfrm>
          <a:custGeom>
            <a:avLst/>
            <a:gdLst/>
            <a:ahLst/>
            <a:cxnLst/>
            <a:rect l="l" t="t" r="r" b="b"/>
            <a:pathLst>
              <a:path w="2075974" h="610910">
                <a:moveTo>
                  <a:pt x="0" y="0"/>
                </a:moveTo>
                <a:lnTo>
                  <a:pt x="2075974" y="0"/>
                </a:lnTo>
                <a:lnTo>
                  <a:pt x="2075974" y="610910"/>
                </a:lnTo>
                <a:lnTo>
                  <a:pt x="0" y="6109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40696"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7376362" y="553671"/>
            <a:ext cx="2446611" cy="932569"/>
          </a:xfrm>
          <a:custGeom>
            <a:avLst/>
            <a:gdLst/>
            <a:ahLst/>
            <a:cxnLst/>
            <a:rect l="l" t="t" r="r" b="b"/>
            <a:pathLst>
              <a:path w="2222319" h="694125">
                <a:moveTo>
                  <a:pt x="0" y="0"/>
                </a:moveTo>
                <a:lnTo>
                  <a:pt x="2222319" y="0"/>
                </a:lnTo>
                <a:lnTo>
                  <a:pt x="2222319" y="694125"/>
                </a:lnTo>
                <a:lnTo>
                  <a:pt x="0" y="6941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TextBox 15"/>
          <p:cNvSpPr txBox="1"/>
          <p:nvPr/>
        </p:nvSpPr>
        <p:spPr>
          <a:xfrm>
            <a:off x="1257253" y="5208359"/>
            <a:ext cx="8553855" cy="1653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12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Author 1 - Affiliation, email</a:t>
            </a:r>
          </a:p>
          <a:p>
            <a:pPr algn="l">
              <a:lnSpc>
                <a:spcPts val="3359"/>
              </a:lnSpc>
            </a:pPr>
            <a:r>
              <a:rPr lang="en-US" sz="2400" spc="12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Author 2 - Affiliation, email</a:t>
            </a:r>
          </a:p>
          <a:p>
            <a:pPr algn="l">
              <a:lnSpc>
                <a:spcPts val="3359"/>
              </a:lnSpc>
            </a:pPr>
            <a:r>
              <a:rPr lang="en-US" sz="2400" spc="12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Author 3 - Affiliation, email</a:t>
            </a:r>
          </a:p>
          <a:p>
            <a:pPr algn="l">
              <a:lnSpc>
                <a:spcPts val="3359"/>
              </a:lnSpc>
            </a:pPr>
            <a:r>
              <a:rPr lang="en-US" sz="2400" spc="12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Author 4 - Affiliation, email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57253" y="3509588"/>
            <a:ext cx="855385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spc="120" dirty="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Paper ID: xxx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-4" y="8682692"/>
            <a:ext cx="18288004" cy="12990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en-US" sz="25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5</a:t>
            </a:r>
            <a:r>
              <a:rPr lang="en-US" sz="2599" baseline="30000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th</a:t>
            </a:r>
            <a:r>
              <a:rPr lang="en-US" sz="25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IEEE Technology &amp; Engineering Management Conference - Asia Pacific 2026 (TEMSCON-ASPAC 2026)</a:t>
            </a:r>
          </a:p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en-US" sz="25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IEEE Conference Record No: </a:t>
            </a:r>
            <a:r>
              <a:rPr lang="en-US" sz="2599" b="1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6</a:t>
            </a:r>
            <a:r>
              <a:rPr lang="en-IN" sz="2599" b="1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948</a:t>
            </a:r>
            <a:r>
              <a:rPr lang="en-US" sz="2599" b="1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9</a:t>
            </a:r>
          </a:p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en-US" sz="25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16 – 17 October 2026, Rajkot, Gujarat, India</a:t>
            </a:r>
          </a:p>
        </p:txBody>
      </p:sp>
      <p:pic>
        <p:nvPicPr>
          <p:cNvPr id="1026" name="Picture 2" descr="Logos">
            <a:extLst>
              <a:ext uri="{FF2B5EF4-FFF2-40B4-BE49-F238E27FC236}">
                <a16:creationId xmlns:a16="http://schemas.microsoft.com/office/drawing/2014/main" id="{B9A7749A-5AA8-CCEC-A7A9-E178D810F9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38" r="5848" b="5466"/>
          <a:stretch>
            <a:fillRect/>
          </a:stretch>
        </p:blipFill>
        <p:spPr bwMode="auto">
          <a:xfrm>
            <a:off x="14081353" y="352683"/>
            <a:ext cx="3309035" cy="1368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Logos">
            <a:extLst>
              <a:ext uri="{FF2B5EF4-FFF2-40B4-BE49-F238E27FC236}">
                <a16:creationId xmlns:a16="http://schemas.microsoft.com/office/drawing/2014/main" id="{623FB910-CF6F-34ED-8273-45685C40E7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6" t="20030" r="38091" b="20529"/>
          <a:stretch>
            <a:fillRect/>
          </a:stretch>
        </p:blipFill>
        <p:spPr bwMode="auto">
          <a:xfrm>
            <a:off x="10036353" y="613987"/>
            <a:ext cx="3755847" cy="87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F6E6979-2615-B5FD-AFEB-3E24541D4664}"/>
              </a:ext>
            </a:extLst>
          </p:cNvPr>
          <p:cNvSpPr txBox="1"/>
          <p:nvPr/>
        </p:nvSpPr>
        <p:spPr>
          <a:xfrm>
            <a:off x="1220039" y="2296957"/>
            <a:ext cx="162808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Track: xx, </a:t>
            </a:r>
            <a:r>
              <a:rPr lang="en-US" sz="2400" b="1" dirty="0"/>
              <a:t>“Strategic Management of Autonomous &amp; Intelligent Systems: Convergence, Security, Innovation, Sustainability, and </a:t>
            </a:r>
          </a:p>
          <a:p>
            <a:r>
              <a:rPr lang="en-US" sz="2400" b="1" dirty="0"/>
              <a:t>Talent Development in Critical Sectors.”</a:t>
            </a:r>
            <a:endParaRPr lang="en-IN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5F7F2-2F80-9C7E-CDEF-2C1CB643F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82E1FEB-83B1-BB52-4394-A643EF27E168}"/>
              </a:ext>
            </a:extLst>
          </p:cNvPr>
          <p:cNvSpPr/>
          <p:nvPr/>
        </p:nvSpPr>
        <p:spPr>
          <a:xfrm>
            <a:off x="14081354" y="305349"/>
            <a:ext cx="4282420" cy="8229600"/>
          </a:xfrm>
          <a:custGeom>
            <a:avLst/>
            <a:gdLst/>
            <a:ahLst/>
            <a:cxnLst/>
            <a:rect l="l" t="t" r="r" b="b"/>
            <a:pathLst>
              <a:path w="4282420" h="8229600">
                <a:moveTo>
                  <a:pt x="0" y="0"/>
                </a:moveTo>
                <a:lnTo>
                  <a:pt x="4282420" y="0"/>
                </a:lnTo>
                <a:lnTo>
                  <a:pt x="42824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4EA9514A-9B5D-26B1-50FA-5B106CCF4CD7}"/>
              </a:ext>
            </a:extLst>
          </p:cNvPr>
          <p:cNvGrpSpPr/>
          <p:nvPr/>
        </p:nvGrpSpPr>
        <p:grpSpPr>
          <a:xfrm>
            <a:off x="0" y="9258300"/>
            <a:ext cx="18288000" cy="1052231"/>
            <a:chOff x="0" y="0"/>
            <a:chExt cx="4816593" cy="505249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1DC47F4-EBF5-D866-351A-5A41646F742B}"/>
                </a:ext>
              </a:extLst>
            </p:cNvPr>
            <p:cNvSpPr/>
            <p:nvPr/>
          </p:nvSpPr>
          <p:spPr>
            <a:xfrm>
              <a:off x="0" y="0"/>
              <a:ext cx="4816592" cy="505249"/>
            </a:xfrm>
            <a:custGeom>
              <a:avLst/>
              <a:gdLst/>
              <a:ahLst/>
              <a:cxnLst/>
              <a:rect l="l" t="t" r="r" b="b"/>
              <a:pathLst>
                <a:path w="4816592" h="505249">
                  <a:moveTo>
                    <a:pt x="0" y="0"/>
                  </a:moveTo>
                  <a:lnTo>
                    <a:pt x="4816592" y="0"/>
                  </a:lnTo>
                  <a:lnTo>
                    <a:pt x="4816592" y="505249"/>
                  </a:lnTo>
                  <a:lnTo>
                    <a:pt x="0" y="505249"/>
                  </a:lnTo>
                  <a:close/>
                </a:path>
              </a:pathLst>
            </a:custGeom>
            <a:solidFill>
              <a:srgbClr val="194A8D"/>
            </a:solidFill>
          </p:spPr>
          <p:txBody>
            <a:bodyPr/>
            <a:lstStyle/>
            <a:p>
              <a:endParaRPr lang="en-ID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89A214BB-DAF6-BBB1-DD6F-DA94B7B5647F}"/>
                </a:ext>
              </a:extLst>
            </p:cNvPr>
            <p:cNvSpPr txBox="1"/>
            <p:nvPr/>
          </p:nvSpPr>
          <p:spPr>
            <a:xfrm>
              <a:off x="0" y="-28575"/>
              <a:ext cx="4816593" cy="5338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9"/>
                </a:lnSpc>
              </a:pPr>
              <a:endParaRPr/>
            </a:p>
          </p:txBody>
        </p:sp>
      </p:grpSp>
      <p:sp>
        <p:nvSpPr>
          <p:cNvPr id="17" name="TextBox 17">
            <a:extLst>
              <a:ext uri="{FF2B5EF4-FFF2-40B4-BE49-F238E27FC236}">
                <a16:creationId xmlns:a16="http://schemas.microsoft.com/office/drawing/2014/main" id="{EF22A143-AC78-038F-C5B6-9D526099BEBB}"/>
              </a:ext>
            </a:extLst>
          </p:cNvPr>
          <p:cNvSpPr txBox="1"/>
          <p:nvPr/>
        </p:nvSpPr>
        <p:spPr>
          <a:xfrm>
            <a:off x="-4" y="9423943"/>
            <a:ext cx="18288004" cy="8630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en-US" sz="25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5</a:t>
            </a:r>
            <a:r>
              <a:rPr lang="en-US" sz="2599" baseline="30000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th</a:t>
            </a:r>
            <a:r>
              <a:rPr lang="en-US" sz="25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 IEEE Technology &amp; Engineering Management Conference - Asia Pacific 2026 (TEMSCON-ASPAC 2026)</a:t>
            </a:r>
          </a:p>
          <a:p>
            <a:pPr algn="ctr">
              <a:lnSpc>
                <a:spcPts val="3379"/>
              </a:lnSpc>
              <a:spcBef>
                <a:spcPct val="0"/>
              </a:spcBef>
            </a:pPr>
            <a:r>
              <a:rPr lang="en-US" sz="2599" dirty="0">
                <a:solidFill>
                  <a:srgbClr val="FFFFFF"/>
                </a:solidFill>
                <a:latin typeface="Garet"/>
                <a:ea typeface="Garet"/>
                <a:cs typeface="Garet"/>
                <a:sym typeface="Garet"/>
              </a:rPr>
              <a:t>16 – 17 October 2026, Rajkot, Gujarat, India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C528453C-6EDF-FEE8-AED2-5AACEE5E9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39160"/>
            <a:ext cx="13030200" cy="1143000"/>
          </a:xfrm>
        </p:spPr>
        <p:txBody>
          <a:bodyPr/>
          <a:lstStyle/>
          <a:p>
            <a:endParaRPr lang="en-IN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48832B90-839C-67FA-020F-1A6661222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2086125"/>
            <a:ext cx="17327269" cy="7089133"/>
          </a:xfrm>
        </p:spPr>
        <p:txBody>
          <a:bodyPr/>
          <a:lstStyle/>
          <a:p>
            <a:endParaRPr lang="en-IN" dirty="0"/>
          </a:p>
        </p:txBody>
      </p:sp>
      <p:grpSp>
        <p:nvGrpSpPr>
          <p:cNvPr id="19" name="Group 9">
            <a:extLst>
              <a:ext uri="{FF2B5EF4-FFF2-40B4-BE49-F238E27FC236}">
                <a16:creationId xmlns:a16="http://schemas.microsoft.com/office/drawing/2014/main" id="{1B5C27F9-72B0-F364-80AC-97465C6C732A}"/>
              </a:ext>
            </a:extLst>
          </p:cNvPr>
          <p:cNvGrpSpPr/>
          <p:nvPr/>
        </p:nvGrpSpPr>
        <p:grpSpPr>
          <a:xfrm>
            <a:off x="13487400" y="398047"/>
            <a:ext cx="4594047" cy="1462925"/>
            <a:chOff x="0" y="0"/>
            <a:chExt cx="2578667" cy="298528"/>
          </a:xfrm>
        </p:grpSpPr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5A0D75A3-2F0A-560F-0386-DD701798F4A6}"/>
                </a:ext>
              </a:extLst>
            </p:cNvPr>
            <p:cNvSpPr/>
            <p:nvPr/>
          </p:nvSpPr>
          <p:spPr>
            <a:xfrm>
              <a:off x="0" y="0"/>
              <a:ext cx="2578667" cy="298528"/>
            </a:xfrm>
            <a:custGeom>
              <a:avLst/>
              <a:gdLst/>
              <a:ahLst/>
              <a:cxnLst/>
              <a:rect l="l" t="t" r="r" b="b"/>
              <a:pathLst>
                <a:path w="2578667" h="298528">
                  <a:moveTo>
                    <a:pt x="20559" y="0"/>
                  </a:moveTo>
                  <a:lnTo>
                    <a:pt x="2558108" y="0"/>
                  </a:lnTo>
                  <a:cubicBezTo>
                    <a:pt x="2563561" y="0"/>
                    <a:pt x="2568790" y="2166"/>
                    <a:pt x="2572646" y="6022"/>
                  </a:cubicBezTo>
                  <a:cubicBezTo>
                    <a:pt x="2576501" y="9877"/>
                    <a:pt x="2578667" y="15106"/>
                    <a:pt x="2578667" y="20559"/>
                  </a:cubicBezTo>
                  <a:lnTo>
                    <a:pt x="2578667" y="277969"/>
                  </a:lnTo>
                  <a:cubicBezTo>
                    <a:pt x="2578667" y="289324"/>
                    <a:pt x="2569463" y="298528"/>
                    <a:pt x="2558108" y="298528"/>
                  </a:cubicBezTo>
                  <a:lnTo>
                    <a:pt x="20559" y="298528"/>
                  </a:lnTo>
                  <a:cubicBezTo>
                    <a:pt x="9205" y="298528"/>
                    <a:pt x="0" y="289324"/>
                    <a:pt x="0" y="277969"/>
                  </a:cubicBezTo>
                  <a:lnTo>
                    <a:pt x="0" y="20559"/>
                  </a:lnTo>
                  <a:cubicBezTo>
                    <a:pt x="0" y="9205"/>
                    <a:pt x="9205" y="0"/>
                    <a:pt x="2055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rnd">
              <a:solidFill>
                <a:srgbClr val="194A8D"/>
              </a:solidFill>
              <a:prstDash val="solid"/>
              <a:round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21" name="TextBox 11">
              <a:extLst>
                <a:ext uri="{FF2B5EF4-FFF2-40B4-BE49-F238E27FC236}">
                  <a16:creationId xmlns:a16="http://schemas.microsoft.com/office/drawing/2014/main" id="{5E22D53D-5AC7-3438-9CC6-BBA5FFE67524}"/>
                </a:ext>
              </a:extLst>
            </p:cNvPr>
            <p:cNvSpPr txBox="1"/>
            <p:nvPr/>
          </p:nvSpPr>
          <p:spPr>
            <a:xfrm>
              <a:off x="0" y="-19050"/>
              <a:ext cx="2578667" cy="3175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pic>
        <p:nvPicPr>
          <p:cNvPr id="22" name="Picture 2" descr="Logos">
            <a:extLst>
              <a:ext uri="{FF2B5EF4-FFF2-40B4-BE49-F238E27FC236}">
                <a16:creationId xmlns:a16="http://schemas.microsoft.com/office/drawing/2014/main" id="{C4E43F64-1A19-1795-0667-6C493592D5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6" t="20030" r="38091" b="20529"/>
          <a:stretch>
            <a:fillRect/>
          </a:stretch>
        </p:blipFill>
        <p:spPr bwMode="auto">
          <a:xfrm>
            <a:off x="13784376" y="693552"/>
            <a:ext cx="4000093" cy="87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4604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</Words>
  <Application>Microsoft Office PowerPoint</Application>
  <PresentationFormat>Custom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Codec Pro ExtraBold</vt:lpstr>
      <vt:lpstr>Garet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Sumit P. Makwana</cp:lastModifiedBy>
  <cp:revision>1</cp:revision>
  <dcterms:modified xsi:type="dcterms:W3CDTF">2026-09-07T02:59:54Z</dcterms:modified>
</cp:coreProperties>
</file>